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77496-87B6-0985-E28A-C38FC362CE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F1427C-99A1-21E9-650C-5D3E28F9D7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94651F-AAEA-A953-725F-BAAF43522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541A-F746-49B3-B613-3EC67E15760E}" type="datetimeFigureOut">
              <a:rPr lang="en-SG" smtClean="0"/>
              <a:t>23/5/2023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B661DF-5117-85B4-7F60-FB98D1E0C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F3F47A-5D6F-8737-379B-8AC28E259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CEE53-C68A-4BCE-991E-0301F6D81F9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50994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7EE6B-C238-1ECA-2675-EEC431F61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59DB98-8F32-A75E-922C-89BDF1A0C9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32128-155B-2B0E-1BA0-DEB9EC7EA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541A-F746-49B3-B613-3EC67E15760E}" type="datetimeFigureOut">
              <a:rPr lang="en-SG" smtClean="0"/>
              <a:t>23/5/2023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E883E3-94EE-64C0-D990-85850BC87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6B426C-15F1-61CD-AF73-A014C08B5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CEE53-C68A-4BCE-991E-0301F6D81F9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642224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420772-DE12-EBEF-027C-A4153886BF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5270D8-F667-4D40-A871-00F380694D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F8A34-4110-79A1-F3F9-7D0D84482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541A-F746-49B3-B613-3EC67E15760E}" type="datetimeFigureOut">
              <a:rPr lang="en-SG" smtClean="0"/>
              <a:t>23/5/2023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513A7B-19AF-6794-7058-AFFD073C3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50DCCE-1ED9-3702-46F8-DD93EE448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CEE53-C68A-4BCE-991E-0301F6D81F9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59125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2C96D-9DFA-3E53-9078-44F5383D1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8EC9A8-5D4C-AEEA-9224-2B7B931E8F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25827B-C449-910C-0282-7B385E3E3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541A-F746-49B3-B613-3EC67E15760E}" type="datetimeFigureOut">
              <a:rPr lang="en-SG" smtClean="0"/>
              <a:t>23/5/2023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BF9D65-A1F0-87C9-1B4E-2BD4F5E2A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8C1C3-AE27-E4B9-BD95-8BA12B357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CEE53-C68A-4BCE-991E-0301F6D81F9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25331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F7123-F04F-A876-E1F9-2148520A8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0DDCE3-64AB-8BB2-F177-4335053F74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D9745E-4884-4727-9B3A-30A4FE6BE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541A-F746-49B3-B613-3EC67E15760E}" type="datetimeFigureOut">
              <a:rPr lang="en-SG" smtClean="0"/>
              <a:t>23/5/2023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1A233A-D845-EB25-29F7-567ED1EFA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E22F11-9F70-3ACA-5398-A5C42F872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CEE53-C68A-4BCE-991E-0301F6D81F9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88323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5C597-6460-D547-9A18-60DB53901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6B6B2-1A2B-D3D5-AFBD-D7808AAE2C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BF14B8-A291-EA2C-8B28-B73567FA05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1099D3-9EEB-BA2A-0BA8-B495DBEAB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541A-F746-49B3-B613-3EC67E15760E}" type="datetimeFigureOut">
              <a:rPr lang="en-SG" smtClean="0"/>
              <a:t>23/5/2023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68FAB5-FE0F-D9C8-4BC2-39031FD8D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6774E3-1246-E80B-1365-F935057AE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CEE53-C68A-4BCE-991E-0301F6D81F9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52095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05D3D-EAD8-2FD9-3B3B-90BB61D77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8070FA-77C6-E14F-C538-7F25E74F5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6FE970-B2BA-76F1-C6B8-0C1CFA45D8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7771FF-BD29-7FA4-C9A6-9802F69EC6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A85289-10CE-7369-A2C9-1F1E86E52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7DE7D2-2C61-4132-6E1F-2CD03DB19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541A-F746-49B3-B613-3EC67E15760E}" type="datetimeFigureOut">
              <a:rPr lang="en-SG" smtClean="0"/>
              <a:t>23/5/2023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BAD6D9-C12C-AC5D-B311-045B10FF3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70410C-7810-9F17-91C3-5279D025B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CEE53-C68A-4BCE-991E-0301F6D81F9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14033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19ECC-A73B-CC32-8167-13AC1680F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79579E-349F-36A7-4F20-1134D3F09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541A-F746-49B3-B613-3EC67E15760E}" type="datetimeFigureOut">
              <a:rPr lang="en-SG" smtClean="0"/>
              <a:t>23/5/2023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FE970D-27EA-62C0-48A8-66502717F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8D27DC-448C-8954-B3F2-EF732DB21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CEE53-C68A-4BCE-991E-0301F6D81F9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43496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3EFC7D-F464-8A35-670F-0DF9353A6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541A-F746-49B3-B613-3EC67E15760E}" type="datetimeFigureOut">
              <a:rPr lang="en-SG" smtClean="0"/>
              <a:t>23/5/2023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D82ECA-7BF0-589F-FC18-AB3B5B039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60B4C-A8A2-C71B-1C52-A4B0CE2FB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CEE53-C68A-4BCE-991E-0301F6D81F9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12529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5C4B8-1EB7-229E-6E2E-CFDDBA9D2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494975-E8AA-5CC3-8D2B-35314C825E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062FC7-4699-8B9C-A18E-4747705EE5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EB5038-0B94-4184-FCA1-D08FCE5C6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541A-F746-49B3-B613-3EC67E15760E}" type="datetimeFigureOut">
              <a:rPr lang="en-SG" smtClean="0"/>
              <a:t>23/5/2023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D5CE6-9FAB-465D-A98C-D94B1711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4DEFDA-F6E8-C7B2-70BB-1EF0B043B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CEE53-C68A-4BCE-991E-0301F6D81F9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766776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A9A89-60E9-5EFC-353C-60C456BA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660118-8BDD-59A5-3B7B-89D16EC72C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65DD5F-29A7-64CB-3F39-16AA1022AC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88618C-7915-DBF9-F6A1-006AFFCB5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541A-F746-49B3-B613-3EC67E15760E}" type="datetimeFigureOut">
              <a:rPr lang="en-SG" smtClean="0"/>
              <a:t>23/5/2023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84E13B-687E-6FAB-0607-22F1ED5DF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22CEF1-09BC-4827-18AD-D19B8A9E9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CEE53-C68A-4BCE-991E-0301F6D81F9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50472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380DE3-49BE-CC1C-E610-316A0B75A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45257-3F6C-868B-9F91-B547DA031E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A1DE37-E2DC-EF56-78E8-7144D3EC3E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E541A-F746-49B3-B613-3EC67E15760E}" type="datetimeFigureOut">
              <a:rPr lang="en-SG" smtClean="0"/>
              <a:t>23/5/2023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8326DA-9032-4BE8-C688-5FD586AC40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FB71EF-9F5B-AD96-58E2-C54D490BAD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CEE53-C68A-4BCE-991E-0301F6D81F9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23294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E4EAA7-7BBA-8C89-5852-FA62D68F4734}"/>
              </a:ext>
            </a:extLst>
          </p:cNvPr>
          <p:cNvSpPr/>
          <p:nvPr/>
        </p:nvSpPr>
        <p:spPr>
          <a:xfrm>
            <a:off x="84840" y="94268"/>
            <a:ext cx="12009749" cy="66741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DAB24BC-2F0D-5731-06B3-1C82BE6515C3}"/>
              </a:ext>
            </a:extLst>
          </p:cNvPr>
          <p:cNvCxnSpPr>
            <a:cxnSpLocks/>
          </p:cNvCxnSpPr>
          <p:nvPr/>
        </p:nvCxnSpPr>
        <p:spPr>
          <a:xfrm>
            <a:off x="9520915" y="94268"/>
            <a:ext cx="0" cy="66741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A2B982E-83BC-92F4-A2FD-8144AA21F543}"/>
              </a:ext>
            </a:extLst>
          </p:cNvPr>
          <p:cNvCxnSpPr>
            <a:cxnSpLocks/>
          </p:cNvCxnSpPr>
          <p:nvPr/>
        </p:nvCxnSpPr>
        <p:spPr>
          <a:xfrm flipH="1">
            <a:off x="10737627" y="2540876"/>
            <a:ext cx="74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EE657F7-82EF-1461-CB2E-E4327A278A9E}"/>
              </a:ext>
            </a:extLst>
          </p:cNvPr>
          <p:cNvSpPr txBox="1"/>
          <p:nvPr/>
        </p:nvSpPr>
        <p:spPr>
          <a:xfrm>
            <a:off x="9514601" y="127761"/>
            <a:ext cx="2504574" cy="884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/>
              <a:t>Legend</a:t>
            </a:r>
          </a:p>
          <a:p>
            <a:endParaRPr lang="en-US" sz="1400" u="sng" dirty="0"/>
          </a:p>
          <a:p>
            <a:pPr indent="-342900">
              <a:lnSpc>
                <a:spcPts val="1440"/>
              </a:lnSpc>
              <a:buAutoNum type="arabicPeriod"/>
            </a:pPr>
            <a:r>
              <a:rPr lang="en-US" sz="1200" i="1" dirty="0">
                <a:solidFill>
                  <a:schemeClr val="bg2">
                    <a:lumMod val="75000"/>
                  </a:schemeClr>
                </a:solidFill>
              </a:rPr>
              <a:t>WC FV – WC Flush valve</a:t>
            </a:r>
          </a:p>
          <a:p>
            <a:pPr indent="-342900">
              <a:lnSpc>
                <a:spcPts val="1440"/>
              </a:lnSpc>
              <a:buAutoNum type="arabicPeriod"/>
            </a:pPr>
            <a:r>
              <a:rPr lang="en-US" sz="1200" i="1" dirty="0">
                <a:solidFill>
                  <a:schemeClr val="bg2">
                    <a:lumMod val="75000"/>
                  </a:schemeClr>
                </a:solidFill>
              </a:rPr>
              <a:t>Etc.</a:t>
            </a:r>
            <a:endParaRPr lang="en-SG" sz="1200" i="1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D395AA-E1B2-83D2-C76A-C5645F159CDB}"/>
              </a:ext>
            </a:extLst>
          </p:cNvPr>
          <p:cNvCxnSpPr>
            <a:cxnSpLocks/>
          </p:cNvCxnSpPr>
          <p:nvPr/>
        </p:nvCxnSpPr>
        <p:spPr>
          <a:xfrm flipH="1">
            <a:off x="10737627" y="3538007"/>
            <a:ext cx="74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0E25ED-609A-A0FE-462C-20409F9725BE}"/>
              </a:ext>
            </a:extLst>
          </p:cNvPr>
          <p:cNvCxnSpPr>
            <a:cxnSpLocks/>
          </p:cNvCxnSpPr>
          <p:nvPr/>
        </p:nvCxnSpPr>
        <p:spPr>
          <a:xfrm flipH="1">
            <a:off x="10737627" y="4474178"/>
            <a:ext cx="74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4801535-1455-52A3-1983-C6BB7D14F133}"/>
              </a:ext>
            </a:extLst>
          </p:cNvPr>
          <p:cNvSpPr txBox="1"/>
          <p:nvPr/>
        </p:nvSpPr>
        <p:spPr>
          <a:xfrm>
            <a:off x="9514601" y="2263778"/>
            <a:ext cx="1813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/>
              <a:t>Chop + Signature</a:t>
            </a:r>
            <a:endParaRPr lang="en-SG" sz="1400" u="sng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7BD366-9235-74F3-E8F6-ABCB1AB74D40}"/>
              </a:ext>
            </a:extLst>
          </p:cNvPr>
          <p:cNvSpPr txBox="1"/>
          <p:nvPr/>
        </p:nvSpPr>
        <p:spPr>
          <a:xfrm>
            <a:off x="225249" y="3590073"/>
            <a:ext cx="1568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Supply (</a:t>
            </a:r>
            <a:r>
              <a:rPr lang="en-US" sz="1200" i="1" dirty="0"/>
              <a:t>please tick</a:t>
            </a:r>
            <a:r>
              <a:rPr lang="en-US" sz="1200" dirty="0"/>
              <a:t>):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SG" sz="1200" dirty="0"/>
              <a:t>Indirect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SG" sz="1200" dirty="0"/>
              <a:t>Direct</a:t>
            </a:r>
            <a:endParaRPr lang="en-US" sz="12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83A8996-2416-1B5A-A13E-4B403D171F9E}"/>
              </a:ext>
            </a:extLst>
          </p:cNvPr>
          <p:cNvCxnSpPr>
            <a:cxnSpLocks/>
          </p:cNvCxnSpPr>
          <p:nvPr/>
        </p:nvCxnSpPr>
        <p:spPr>
          <a:xfrm flipH="1">
            <a:off x="10737627" y="5122967"/>
            <a:ext cx="74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3606C5A-51C0-C761-E9D8-45985673D0F8}"/>
              </a:ext>
            </a:extLst>
          </p:cNvPr>
          <p:cNvSpPr txBox="1"/>
          <p:nvPr/>
        </p:nvSpPr>
        <p:spPr>
          <a:xfrm>
            <a:off x="9480069" y="3497740"/>
            <a:ext cx="25736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/>
              <a:t>Owner:</a:t>
            </a:r>
          </a:p>
          <a:p>
            <a:endParaRPr lang="en-US" sz="1400" u="sng" dirty="0"/>
          </a:p>
          <a:p>
            <a:endParaRPr lang="en-SG" sz="1400" u="sng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6F85CE-C4DC-4E82-985C-AE249240ADF7}"/>
              </a:ext>
            </a:extLst>
          </p:cNvPr>
          <p:cNvSpPr txBox="1"/>
          <p:nvPr/>
        </p:nvSpPr>
        <p:spPr>
          <a:xfrm>
            <a:off x="9480069" y="5840214"/>
            <a:ext cx="2609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/>
              <a:t>Date: </a:t>
            </a:r>
          </a:p>
          <a:p>
            <a:endParaRPr lang="en-SG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D3AE0E-8072-09BD-310A-882C37D60A8E}"/>
              </a:ext>
            </a:extLst>
          </p:cNvPr>
          <p:cNvSpPr txBox="1"/>
          <p:nvPr/>
        </p:nvSpPr>
        <p:spPr>
          <a:xfrm>
            <a:off x="1776605" y="2786901"/>
            <a:ext cx="21816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RL of highest fitting:</a:t>
            </a:r>
            <a:r>
              <a:rPr lang="en-US" sz="900" i="1" dirty="0">
                <a:solidFill>
                  <a:schemeClr val="bg2">
                    <a:lumMod val="75000"/>
                  </a:schemeClr>
                </a:solidFill>
              </a:rPr>
              <a:t> &lt;please input&gt; </a:t>
            </a:r>
            <a:endParaRPr lang="en-SG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AF0B8F-30EE-BD9D-105F-C4D7FB2693DC}"/>
              </a:ext>
            </a:extLst>
          </p:cNvPr>
          <p:cNvSpPr txBox="1"/>
          <p:nvPr/>
        </p:nvSpPr>
        <p:spPr>
          <a:xfrm>
            <a:off x="106421" y="5764619"/>
            <a:ext cx="942006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aseline="30000" dirty="0"/>
              <a:t>#</a:t>
            </a:r>
            <a:r>
              <a:rPr lang="en-US" sz="1200" dirty="0"/>
              <a:t>As the LP in charge, you are responsible to</a:t>
            </a:r>
          </a:p>
          <a:p>
            <a:pPr marL="228600" indent="-228600">
              <a:buAutoNum type="arabicPeriod"/>
            </a:pPr>
            <a:r>
              <a:rPr lang="en-US" sz="1200" dirty="0"/>
              <a:t>ensure all possibilities have been exhausted on site to provide a compartment outside the unit before situating the meter within the unit</a:t>
            </a:r>
          </a:p>
          <a:p>
            <a:pPr marL="228600" indent="-228600">
              <a:buFontTx/>
              <a:buAutoNum type="arabicPeriod"/>
            </a:pPr>
            <a:r>
              <a:rPr lang="en-US" sz="1200" dirty="0">
                <a:solidFill>
                  <a:schemeClr val="tx1"/>
                </a:solidFill>
              </a:rPr>
              <a:t>confirm appropriate backflow devices are installed for equipment for e.g. DCV / CV +ARV for storage heater, DCV for dishwasher, DCV ice maker etc. </a:t>
            </a:r>
          </a:p>
          <a:p>
            <a:pPr marL="228600" indent="-228600">
              <a:buFontTx/>
              <a:buAutoNum type="arabicPeriod"/>
            </a:pPr>
            <a:r>
              <a:rPr lang="en-US" sz="1200" dirty="0"/>
              <a:t>confirm proper drainage is provided at the submeter position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4F1F9C2-24A8-F5D2-4BB3-FC59ED9AB2E3}"/>
              </a:ext>
            </a:extLst>
          </p:cNvPr>
          <p:cNvCxnSpPr>
            <a:cxnSpLocks/>
          </p:cNvCxnSpPr>
          <p:nvPr/>
        </p:nvCxnSpPr>
        <p:spPr>
          <a:xfrm flipH="1" flipV="1">
            <a:off x="1602049" y="3899012"/>
            <a:ext cx="2202178" cy="56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B3B7E386-CEFD-A8E5-5635-B2EA76795712}"/>
              </a:ext>
            </a:extLst>
          </p:cNvPr>
          <p:cNvSpPr/>
          <p:nvPr/>
        </p:nvSpPr>
        <p:spPr>
          <a:xfrm>
            <a:off x="2371805" y="3698857"/>
            <a:ext cx="381717" cy="314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m</a:t>
            </a:r>
            <a:endParaRPr lang="en-SG" sz="1200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27C2510-B751-512E-A460-47148D55D101}"/>
              </a:ext>
            </a:extLst>
          </p:cNvPr>
          <p:cNvCxnSpPr>
            <a:cxnSpLocks/>
          </p:cNvCxnSpPr>
          <p:nvPr/>
        </p:nvCxnSpPr>
        <p:spPr>
          <a:xfrm flipV="1">
            <a:off x="3796979" y="2956725"/>
            <a:ext cx="0" cy="9504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E21A30A-1406-8DC1-6750-DFA497432F2B}"/>
              </a:ext>
            </a:extLst>
          </p:cNvPr>
          <p:cNvCxnSpPr>
            <a:cxnSpLocks/>
          </p:cNvCxnSpPr>
          <p:nvPr/>
        </p:nvCxnSpPr>
        <p:spPr>
          <a:xfrm flipH="1">
            <a:off x="3796979" y="2956724"/>
            <a:ext cx="4454436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5AF918B-4E7A-0D73-3419-A2FADD585E31}"/>
              </a:ext>
            </a:extLst>
          </p:cNvPr>
          <p:cNvCxnSpPr>
            <a:cxnSpLocks/>
          </p:cNvCxnSpPr>
          <p:nvPr/>
        </p:nvCxnSpPr>
        <p:spPr>
          <a:xfrm flipV="1">
            <a:off x="4558980" y="2956723"/>
            <a:ext cx="0" cy="93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332D108-0EC7-E6EF-267C-D0596FE8AD1E}"/>
              </a:ext>
            </a:extLst>
          </p:cNvPr>
          <p:cNvCxnSpPr>
            <a:cxnSpLocks/>
          </p:cNvCxnSpPr>
          <p:nvPr/>
        </p:nvCxnSpPr>
        <p:spPr>
          <a:xfrm flipV="1">
            <a:off x="5765117" y="2968005"/>
            <a:ext cx="0" cy="93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94C66BB-62C0-7E93-CA4D-ED018EFD16AE}"/>
              </a:ext>
            </a:extLst>
          </p:cNvPr>
          <p:cNvCxnSpPr>
            <a:cxnSpLocks/>
          </p:cNvCxnSpPr>
          <p:nvPr/>
        </p:nvCxnSpPr>
        <p:spPr>
          <a:xfrm flipV="1">
            <a:off x="6932066" y="2968005"/>
            <a:ext cx="0" cy="93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D09BE0-3F1B-8B5E-97C8-DA64CE80D4D6}"/>
              </a:ext>
            </a:extLst>
          </p:cNvPr>
          <p:cNvCxnSpPr>
            <a:cxnSpLocks/>
          </p:cNvCxnSpPr>
          <p:nvPr/>
        </p:nvCxnSpPr>
        <p:spPr>
          <a:xfrm flipV="1">
            <a:off x="8251415" y="2968005"/>
            <a:ext cx="0" cy="93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264669F-2519-E39F-C985-9B2D5B8D5E6E}"/>
              </a:ext>
            </a:extLst>
          </p:cNvPr>
          <p:cNvCxnSpPr>
            <a:cxnSpLocks/>
          </p:cNvCxnSpPr>
          <p:nvPr/>
        </p:nvCxnSpPr>
        <p:spPr>
          <a:xfrm flipV="1">
            <a:off x="5042306" y="2968005"/>
            <a:ext cx="0" cy="93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37AD196-30DA-AD70-C4E3-DF52D50EA253}"/>
              </a:ext>
            </a:extLst>
          </p:cNvPr>
          <p:cNvCxnSpPr>
            <a:cxnSpLocks/>
          </p:cNvCxnSpPr>
          <p:nvPr/>
        </p:nvCxnSpPr>
        <p:spPr>
          <a:xfrm flipV="1">
            <a:off x="7589563" y="2968005"/>
            <a:ext cx="0" cy="93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1AEB97CE-A286-4DBE-8F90-31A30CB904F2}"/>
              </a:ext>
            </a:extLst>
          </p:cNvPr>
          <p:cNvCxnSpPr>
            <a:cxnSpLocks/>
          </p:cNvCxnSpPr>
          <p:nvPr/>
        </p:nvCxnSpPr>
        <p:spPr>
          <a:xfrm>
            <a:off x="2301779" y="3897618"/>
            <a:ext cx="0" cy="86212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802F99B-873B-1756-12D1-62FC8C9220AE}"/>
              </a:ext>
            </a:extLst>
          </p:cNvPr>
          <p:cNvSpPr txBox="1"/>
          <p:nvPr/>
        </p:nvSpPr>
        <p:spPr>
          <a:xfrm>
            <a:off x="2244463" y="4137851"/>
            <a:ext cx="3527291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900" dirty="0" err="1"/>
              <a:t>Ht</a:t>
            </a:r>
            <a:r>
              <a:rPr lang="en-US" sz="900" dirty="0"/>
              <a:t>: </a:t>
            </a:r>
            <a:r>
              <a:rPr lang="en-US" sz="900" i="1" dirty="0">
                <a:solidFill>
                  <a:schemeClr val="bg2">
                    <a:lumMod val="75000"/>
                  </a:schemeClr>
                </a:solidFill>
              </a:rPr>
              <a:t>&lt;please input&gt; </a:t>
            </a:r>
          </a:p>
          <a:p>
            <a:pPr>
              <a:lnSpc>
                <a:spcPts val="1440"/>
              </a:lnSpc>
            </a:pPr>
            <a:r>
              <a:rPr lang="en-US" sz="900" i="1" dirty="0">
                <a:solidFill>
                  <a:schemeClr val="bg2">
                    <a:lumMod val="75000"/>
                  </a:schemeClr>
                </a:solidFill>
              </a:rPr>
              <a:t>*(Max is 1100+/-0.5mm)</a:t>
            </a:r>
            <a:endParaRPr lang="en-SG" sz="900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Flowchart: Collate 29">
            <a:extLst>
              <a:ext uri="{FF2B5EF4-FFF2-40B4-BE49-F238E27FC236}">
                <a16:creationId xmlns:a16="http://schemas.microsoft.com/office/drawing/2014/main" id="{51B70DC3-1245-D2EC-554C-55B3471DD167}"/>
              </a:ext>
            </a:extLst>
          </p:cNvPr>
          <p:cNvSpPr/>
          <p:nvPr/>
        </p:nvSpPr>
        <p:spPr>
          <a:xfrm rot="5400000">
            <a:off x="1787583" y="3758464"/>
            <a:ext cx="161088" cy="280957"/>
          </a:xfrm>
          <a:prstGeom prst="flowChartCol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1200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F813CE9-13BE-8CA7-F85A-17BFEFA11F22}"/>
              </a:ext>
            </a:extLst>
          </p:cNvPr>
          <p:cNvSpPr txBox="1"/>
          <p:nvPr/>
        </p:nvSpPr>
        <p:spPr>
          <a:xfrm>
            <a:off x="1915421" y="3434244"/>
            <a:ext cx="13348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Spacing:</a:t>
            </a:r>
            <a:r>
              <a:rPr lang="en-US" sz="900" i="1" dirty="0">
                <a:solidFill>
                  <a:schemeClr val="bg2">
                    <a:lumMod val="75000"/>
                  </a:schemeClr>
                </a:solidFill>
              </a:rPr>
              <a:t> &lt;please input&gt; </a:t>
            </a:r>
            <a:endParaRPr lang="en-SG" sz="900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F371951-38A6-1E48-ECEA-2311F90B38E5}"/>
              </a:ext>
            </a:extLst>
          </p:cNvPr>
          <p:cNvCxnSpPr>
            <a:cxnSpLocks/>
          </p:cNvCxnSpPr>
          <p:nvPr/>
        </p:nvCxnSpPr>
        <p:spPr>
          <a:xfrm flipH="1">
            <a:off x="9520915" y="2272620"/>
            <a:ext cx="25736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4026E0B-8A56-54FB-4EC0-16D54A508B19}"/>
              </a:ext>
            </a:extLst>
          </p:cNvPr>
          <p:cNvCxnSpPr>
            <a:cxnSpLocks/>
          </p:cNvCxnSpPr>
          <p:nvPr/>
        </p:nvCxnSpPr>
        <p:spPr>
          <a:xfrm flipH="1">
            <a:off x="9516147" y="3535046"/>
            <a:ext cx="25736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B093E66-05E0-9330-DD78-7CEDE65A7981}"/>
              </a:ext>
            </a:extLst>
          </p:cNvPr>
          <p:cNvCxnSpPr>
            <a:cxnSpLocks/>
          </p:cNvCxnSpPr>
          <p:nvPr/>
        </p:nvCxnSpPr>
        <p:spPr>
          <a:xfrm flipH="1">
            <a:off x="9516147" y="4447464"/>
            <a:ext cx="25736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643687B0-E98A-6F59-703F-78F6BB8C6211}"/>
              </a:ext>
            </a:extLst>
          </p:cNvPr>
          <p:cNvSpPr txBox="1"/>
          <p:nvPr/>
        </p:nvSpPr>
        <p:spPr>
          <a:xfrm>
            <a:off x="9484838" y="4448349"/>
            <a:ext cx="25736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Project location address (as per SP letter):</a:t>
            </a:r>
          </a:p>
          <a:p>
            <a:endParaRPr lang="en-US" sz="1400" u="sng" dirty="0"/>
          </a:p>
          <a:p>
            <a:endParaRPr lang="en-SG" sz="1400" u="sng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597E177-7B32-94A1-0E2E-FF5670EA3C3D}"/>
              </a:ext>
            </a:extLst>
          </p:cNvPr>
          <p:cNvCxnSpPr>
            <a:cxnSpLocks/>
          </p:cNvCxnSpPr>
          <p:nvPr/>
        </p:nvCxnSpPr>
        <p:spPr>
          <a:xfrm flipH="1">
            <a:off x="9516147" y="5831743"/>
            <a:ext cx="25736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Table 27">
            <a:extLst>
              <a:ext uri="{FF2B5EF4-FFF2-40B4-BE49-F238E27FC236}">
                <a16:creationId xmlns:a16="http://schemas.microsoft.com/office/drawing/2014/main" id="{09CB6B12-880B-5EDF-DF42-13B6619052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957753"/>
              </p:ext>
            </p:extLst>
          </p:nvPr>
        </p:nvGraphicFramePr>
        <p:xfrm>
          <a:off x="158982" y="163813"/>
          <a:ext cx="5558707" cy="1618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793">
                  <a:extLst>
                    <a:ext uri="{9D8B030D-6E8A-4147-A177-3AD203B41FA5}">
                      <a16:colId xmlns:a16="http://schemas.microsoft.com/office/drawing/2014/main" val="2864671979"/>
                    </a:ext>
                  </a:extLst>
                </a:gridCol>
                <a:gridCol w="3361066">
                  <a:extLst>
                    <a:ext uri="{9D8B030D-6E8A-4147-A177-3AD203B41FA5}">
                      <a16:colId xmlns:a16="http://schemas.microsoft.com/office/drawing/2014/main" val="266723563"/>
                    </a:ext>
                  </a:extLst>
                </a:gridCol>
                <a:gridCol w="1825848">
                  <a:extLst>
                    <a:ext uri="{9D8B030D-6E8A-4147-A177-3AD203B41FA5}">
                      <a16:colId xmlns:a16="http://schemas.microsoft.com/office/drawing/2014/main" val="3273386839"/>
                    </a:ext>
                  </a:extLst>
                </a:gridCol>
              </a:tblGrid>
              <a:tr h="238875">
                <a:tc gridSpan="3"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</a:pPr>
                      <a:r>
                        <a:rPr lang="en-US" sz="1200" b="1" u="sng" dirty="0">
                          <a:solidFill>
                            <a:schemeClr val="tx1"/>
                          </a:solidFill>
                        </a:rPr>
                        <a:t>WSI Information for submeter application</a:t>
                      </a:r>
                      <a:endParaRPr lang="en-SG" sz="1200" b="1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SG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SG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919345"/>
                  </a:ext>
                </a:extLst>
              </a:tr>
              <a:tr h="238875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en-SG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Monthly PUB water requirement (m3/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</a:rPr>
                        <a:t>mth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) :</a:t>
                      </a:r>
                      <a:endParaRPr lang="en-SG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0"/>
                        </a:lnSpc>
                      </a:pPr>
                      <a:r>
                        <a:rPr lang="en-US" sz="1200" i="1" dirty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&lt;please input&gt;</a:t>
                      </a:r>
                      <a:endParaRPr lang="en-SG" sz="1200" i="1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7978"/>
                  </a:ext>
                </a:extLst>
              </a:tr>
              <a:tr h="238875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2.</a:t>
                      </a:r>
                      <a:endParaRPr lang="en-SG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Number of hose reels: </a:t>
                      </a:r>
                      <a:endParaRPr lang="en-SG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1" kern="12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&lt;please input&gt;</a:t>
                      </a:r>
                      <a:endParaRPr lang="en-SG" sz="1200" i="1" kern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1876739"/>
                  </a:ext>
                </a:extLst>
              </a:tr>
              <a:tr h="352218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3..</a:t>
                      </a:r>
                      <a:endParaRPr lang="en-SG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Number of WC FVs:</a:t>
                      </a:r>
                      <a:endParaRPr lang="en-US" sz="1200" i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1" dirty="0"/>
                        <a:t>*no. of UR FV is </a:t>
                      </a:r>
                      <a:r>
                        <a:rPr lang="en-US" sz="1200" b="1" i="1" u="sng" dirty="0"/>
                        <a:t>not</a:t>
                      </a:r>
                      <a:r>
                        <a:rPr lang="en-US" sz="1200" b="1" i="1" u="none" dirty="0"/>
                        <a:t> </a:t>
                      </a:r>
                      <a:r>
                        <a:rPr lang="en-US" sz="1200" b="0" i="1" u="none" dirty="0"/>
                        <a:t>to be included </a:t>
                      </a:r>
                      <a:endParaRPr lang="en-US" sz="1200" b="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1" kern="12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&lt;please input&gt;</a:t>
                      </a:r>
                      <a:endParaRPr lang="en-SG" sz="1200" i="1" kern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ts val="1440"/>
                        </a:lnSpc>
                      </a:pPr>
                      <a:endParaRPr lang="en-SG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7775439"/>
                  </a:ext>
                </a:extLst>
              </a:tr>
              <a:tr h="364045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4.</a:t>
                      </a:r>
                      <a:endParaRPr lang="en-SG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Master meter serial number:</a:t>
                      </a:r>
                      <a:endParaRPr lang="en-SG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1" kern="12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&lt;please input&gt;</a:t>
                      </a:r>
                      <a:endParaRPr lang="en-SG" sz="1200" i="1" kern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856218"/>
                  </a:ext>
                </a:extLst>
              </a:tr>
            </a:tbl>
          </a:graphicData>
        </a:graphic>
      </p:graphicFrame>
      <p:sp>
        <p:nvSpPr>
          <p:cNvPr id="40" name="Flowchart: Collate 39">
            <a:extLst>
              <a:ext uri="{FF2B5EF4-FFF2-40B4-BE49-F238E27FC236}">
                <a16:creationId xmlns:a16="http://schemas.microsoft.com/office/drawing/2014/main" id="{00DC08B3-FA01-72BD-49DC-A5B07679E1CA}"/>
              </a:ext>
            </a:extLst>
          </p:cNvPr>
          <p:cNvSpPr/>
          <p:nvPr/>
        </p:nvSpPr>
        <p:spPr>
          <a:xfrm rot="5400000">
            <a:off x="3110733" y="3764141"/>
            <a:ext cx="161088" cy="280957"/>
          </a:xfrm>
          <a:prstGeom prst="flowChartCol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1200" dirty="0">
              <a:solidFill>
                <a:schemeClr val="tx1"/>
              </a:solidFill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9E12040-C41A-CAD3-FE9A-B304B2261952}"/>
              </a:ext>
            </a:extLst>
          </p:cNvPr>
          <p:cNvCxnSpPr>
            <a:cxnSpLocks/>
          </p:cNvCxnSpPr>
          <p:nvPr/>
        </p:nvCxnSpPr>
        <p:spPr>
          <a:xfrm flipH="1" flipV="1">
            <a:off x="483923" y="4741945"/>
            <a:ext cx="8550366" cy="191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F9F00D66-36AF-264C-302D-89552C4E1074}"/>
              </a:ext>
            </a:extLst>
          </p:cNvPr>
          <p:cNvSpPr txBox="1"/>
          <p:nvPr/>
        </p:nvSpPr>
        <p:spPr>
          <a:xfrm>
            <a:off x="313981" y="4577912"/>
            <a:ext cx="1969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FFL m AMSL : </a:t>
            </a:r>
            <a:r>
              <a:rPr lang="en-US" sz="900" i="1" dirty="0">
                <a:solidFill>
                  <a:schemeClr val="bg2">
                    <a:lumMod val="75000"/>
                  </a:schemeClr>
                </a:solidFill>
              </a:rPr>
              <a:t>&lt;please input&gt;</a:t>
            </a:r>
            <a:endParaRPr lang="en-SG" sz="900" i="1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84B45E17-41E8-8BF3-2A77-DD344E37D9FB}"/>
              </a:ext>
            </a:extLst>
          </p:cNvPr>
          <p:cNvCxnSpPr>
            <a:cxnSpLocks/>
            <a:endCxn id="30" idx="0"/>
          </p:cNvCxnSpPr>
          <p:nvPr/>
        </p:nvCxnSpPr>
        <p:spPr>
          <a:xfrm flipH="1">
            <a:off x="2008606" y="3666671"/>
            <a:ext cx="2518" cy="232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0067E614-6DB5-5463-790B-6CD2292E2AB4}"/>
              </a:ext>
            </a:extLst>
          </p:cNvPr>
          <p:cNvCxnSpPr>
            <a:cxnSpLocks/>
            <a:endCxn id="40" idx="2"/>
          </p:cNvCxnSpPr>
          <p:nvPr/>
        </p:nvCxnSpPr>
        <p:spPr>
          <a:xfrm>
            <a:off x="3050799" y="3673811"/>
            <a:ext cx="0" cy="230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3BEBD702-D8F7-7C46-8A51-7E215C0210B7}"/>
              </a:ext>
            </a:extLst>
          </p:cNvPr>
          <p:cNvCxnSpPr>
            <a:cxnSpLocks/>
          </p:cNvCxnSpPr>
          <p:nvPr/>
        </p:nvCxnSpPr>
        <p:spPr>
          <a:xfrm>
            <a:off x="2016332" y="3669444"/>
            <a:ext cx="1033147" cy="87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3ACE0A50-9D53-4B66-1CB9-CBAD29D9F277}"/>
              </a:ext>
            </a:extLst>
          </p:cNvPr>
          <p:cNvCxnSpPr>
            <a:cxnSpLocks/>
          </p:cNvCxnSpPr>
          <p:nvPr/>
        </p:nvCxnSpPr>
        <p:spPr>
          <a:xfrm flipH="1">
            <a:off x="3099525" y="2963744"/>
            <a:ext cx="4802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98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207</Words>
  <Application>Microsoft Office PowerPoint</Application>
  <PresentationFormat>Widescreen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Zhao Hui OW (PUB)</dc:creator>
  <cp:lastModifiedBy>Zhen Xian TAN (PUB)</cp:lastModifiedBy>
  <cp:revision>3</cp:revision>
  <dcterms:created xsi:type="dcterms:W3CDTF">2023-04-27T01:14:30Z</dcterms:created>
  <dcterms:modified xsi:type="dcterms:W3CDTF">2023-05-23T06:19:43Z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434c4c7-833e-41e4-b0ab-cdb227a2f6f7_Enabled">
    <vt:lpwstr>true</vt:lpwstr>
  </property>
  <property fmtid="{D5CDD505-2E9C-101B-9397-08002B2CF9AE}" pid="3" name="MSIP_Label_5434c4c7-833e-41e4-b0ab-cdb227a2f6f7_SetDate">
    <vt:lpwstr>2023-04-27T01:20:46Z</vt:lpwstr>
  </property>
  <property fmtid="{D5CDD505-2E9C-101B-9397-08002B2CF9AE}" pid="4" name="MSIP_Label_5434c4c7-833e-41e4-b0ab-cdb227a2f6f7_Method">
    <vt:lpwstr>Privileged</vt:lpwstr>
  </property>
  <property fmtid="{D5CDD505-2E9C-101B-9397-08002B2CF9AE}" pid="5" name="MSIP_Label_5434c4c7-833e-41e4-b0ab-cdb227a2f6f7_Name">
    <vt:lpwstr>Official (Open)</vt:lpwstr>
  </property>
  <property fmtid="{D5CDD505-2E9C-101B-9397-08002B2CF9AE}" pid="6" name="MSIP_Label_5434c4c7-833e-41e4-b0ab-cdb227a2f6f7_SiteId">
    <vt:lpwstr>0b11c524-9a1c-4e1b-84cb-6336aefc2243</vt:lpwstr>
  </property>
  <property fmtid="{D5CDD505-2E9C-101B-9397-08002B2CF9AE}" pid="7" name="MSIP_Label_5434c4c7-833e-41e4-b0ab-cdb227a2f6f7_ActionId">
    <vt:lpwstr>98ec58c5-ebe3-496f-a2ab-da89bf91c088</vt:lpwstr>
  </property>
  <property fmtid="{D5CDD505-2E9C-101B-9397-08002B2CF9AE}" pid="8" name="MSIP_Label_5434c4c7-833e-41e4-b0ab-cdb227a2f6f7_ContentBits">
    <vt:lpwstr>0</vt:lpwstr>
  </property>
</Properties>
</file>